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5"/>
    <p:sldMasterId id="2147483693" r:id="rId6"/>
    <p:sldMasterId id="2147483694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</p:sldIdLst>
  <p:sldSz cy="5143500" cx="9144000"/>
  <p:notesSz cx="6858000" cy="9144000"/>
  <p:embeddedFontLst>
    <p:embeddedFont>
      <p:font typeface="Dosis"/>
      <p:regular r:id="rId28"/>
      <p:bold r:id="rId29"/>
    </p:embeddedFont>
    <p:embeddedFont>
      <p:font typeface="Roboto Black"/>
      <p:bold r:id="rId30"/>
      <p:boldItalic r:id="rId31"/>
    </p:embeddedFont>
    <p:embeddedFont>
      <p:font typeface="Roboto Thin"/>
      <p:regular r:id="rId32"/>
      <p:bold r:id="rId33"/>
      <p:italic r:id="rId34"/>
      <p:boldItalic r:id="rId35"/>
    </p:embeddedFont>
    <p:embeddedFont>
      <p:font typeface="Robo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6697A2D-0D45-4E88-9F51-627FF5AC651C}">
  <a:tblStyle styleId="{C6697A2D-0D45-4E88-9F51-627FF5AC651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09191E0-FE8A-447F-BE8C-F13546E18A79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font" Target="fonts/Dosis-regular.fntdata"/><Relationship Id="rId27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Dosis-bold.fntdata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font" Target="fonts/RobotoBlack-boldItalic.fntdata"/><Relationship Id="rId30" Type="http://schemas.openxmlformats.org/officeDocument/2006/relationships/font" Target="fonts/RobotoBlack-bold.fntdata"/><Relationship Id="rId11" Type="http://schemas.openxmlformats.org/officeDocument/2006/relationships/slide" Target="slides/slide3.xml"/><Relationship Id="rId33" Type="http://schemas.openxmlformats.org/officeDocument/2006/relationships/font" Target="fonts/RobotoThin-bold.fntdata"/><Relationship Id="rId10" Type="http://schemas.openxmlformats.org/officeDocument/2006/relationships/slide" Target="slides/slide2.xml"/><Relationship Id="rId32" Type="http://schemas.openxmlformats.org/officeDocument/2006/relationships/font" Target="fonts/RobotoThin-regular.fntdata"/><Relationship Id="rId13" Type="http://schemas.openxmlformats.org/officeDocument/2006/relationships/slide" Target="slides/slide5.xml"/><Relationship Id="rId35" Type="http://schemas.openxmlformats.org/officeDocument/2006/relationships/font" Target="fonts/RobotoThin-boldItalic.fntdata"/><Relationship Id="rId12" Type="http://schemas.openxmlformats.org/officeDocument/2006/relationships/slide" Target="slides/slide4.xml"/><Relationship Id="rId34" Type="http://schemas.openxmlformats.org/officeDocument/2006/relationships/font" Target="fonts/RobotoThin-italic.fntdata"/><Relationship Id="rId15" Type="http://schemas.openxmlformats.org/officeDocument/2006/relationships/slide" Target="slides/slide7.xml"/><Relationship Id="rId37" Type="http://schemas.openxmlformats.org/officeDocument/2006/relationships/font" Target="fonts/Roboto-bold.fntdata"/><Relationship Id="rId14" Type="http://schemas.openxmlformats.org/officeDocument/2006/relationships/slide" Target="slides/slide6.xml"/><Relationship Id="rId36" Type="http://schemas.openxmlformats.org/officeDocument/2006/relationships/font" Target="fonts/Roboto-regular.fntdata"/><Relationship Id="rId17" Type="http://schemas.openxmlformats.org/officeDocument/2006/relationships/slide" Target="slides/slide9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8.xml"/><Relationship Id="rId38" Type="http://schemas.openxmlformats.org/officeDocument/2006/relationships/font" Target="fonts/Roboto-italic.fntdata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jpg>
</file>

<file path=ppt/media/image2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519479e30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g3519479e30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519479e30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3519479e30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519479e308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g3519479e308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519479e308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g3519479e308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3519479e308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g3519479e308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519479e308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g3519479e308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519479e308_0_1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7" name="Google Shape;397;g3519479e308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519479e308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2" name="Google Shape;402;g3519479e308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19479e308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9" name="Google Shape;409;g3519479e308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519479e308_0_1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6" name="Google Shape;416;g3519479e308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08beb000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g3508beb000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19479e3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3519479e3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19479e308_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g3519479e30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08beb000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3508beb000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519479e30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3519479e30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295269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/>
        </p:nvSpPr>
        <p:spPr>
          <a:xfrm>
            <a:off x="469021" y="1983100"/>
            <a:ext cx="8210374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b="0" i="0" sz="1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Google Shape;56;p15"/>
          <p:cNvSpPr/>
          <p:nvPr/>
        </p:nvSpPr>
        <p:spPr>
          <a:xfrm>
            <a:off x="469011" y="2814675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b="0" i="0" sz="10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Google Shape;57;p15"/>
          <p:cNvSpPr/>
          <p:nvPr/>
        </p:nvSpPr>
        <p:spPr>
          <a:xfrm>
            <a:off x="469031" y="4578285"/>
            <a:ext cx="1792609" cy="19645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b="0" i="0" sz="8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>
  <p:cSld name="CUSTOM_1">
    <p:bg>
      <p:bgPr>
        <a:solidFill>
          <a:srgbClr val="295269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/>
          <p:nvPr/>
        </p:nvSpPr>
        <p:spPr>
          <a:xfrm>
            <a:off x="469000" y="2073325"/>
            <a:ext cx="7747596" cy="16605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b="0" i="0" sz="18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b="0" i="0" sz="18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b="0" i="0" sz="18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Google Shape;61;p16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EBECED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62" name="Google Shape;62;p16"/>
          <p:cNvSpPr/>
          <p:nvPr/>
        </p:nvSpPr>
        <p:spPr>
          <a:xfrm>
            <a:off x="469011" y="519150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b="0" i="0" sz="2400" u="none" cap="none" strike="noStrik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Google Shape;63;p1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EBECED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CUSTOM_6">
    <p:bg>
      <p:bgPr>
        <a:solidFill>
          <a:srgbClr val="6AB1D3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/>
        </p:nvSpPr>
        <p:spPr>
          <a:xfrm>
            <a:off x="469021" y="1906900"/>
            <a:ext cx="8171820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b="0" i="0" sz="1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Google Shape;66;p17"/>
          <p:cNvSpPr/>
          <p:nvPr/>
        </p:nvSpPr>
        <p:spPr>
          <a:xfrm>
            <a:off x="469011" y="2738475"/>
            <a:ext cx="8171820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b="0" i="0" sz="10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section Slide">
  <p:cSld name="CUSTOM_7">
    <p:bg>
      <p:bgPr>
        <a:solidFill>
          <a:srgbClr val="E6E7E8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/>
          <p:nvPr/>
        </p:nvSpPr>
        <p:spPr>
          <a:xfrm>
            <a:off x="469021" y="1906900"/>
            <a:ext cx="8210374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b="0" i="0" sz="10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Google Shape;69;p18"/>
          <p:cNvSpPr/>
          <p:nvPr/>
        </p:nvSpPr>
        <p:spPr>
          <a:xfrm>
            <a:off x="469011" y="2738475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b="0" i="0" lang="en" sz="35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b="0" i="0" sz="10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al Slide">
  <p:cSld name="CUSTOM_1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/>
          <p:nvPr/>
        </p:nvSpPr>
        <p:spPr>
          <a:xfrm>
            <a:off x="469025" y="1767264"/>
            <a:ext cx="7697398" cy="216065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b="0" i="0" lang="en" sz="32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32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b="0" i="0" lang="en" sz="32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b="0" i="0" lang="en" sz="32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b="0" i="0" sz="32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Google Shape;72;p19"/>
          <p:cNvSpPr/>
          <p:nvPr/>
        </p:nvSpPr>
        <p:spPr>
          <a:xfrm>
            <a:off x="469031" y="1063194"/>
            <a:ext cx="785826" cy="35498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 1">
  <p:cSld name="CUSTOM_9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/>
          <p:nvPr/>
        </p:nvSpPr>
        <p:spPr>
          <a:xfrm>
            <a:off x="469000" y="2073325"/>
            <a:ext cx="7747596" cy="16605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b="0" i="0" sz="18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b="0" i="0" sz="18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b="0" i="0" sz="18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Google Shape;75;p2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295269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76" name="Google Shape;76;p20"/>
          <p:cNvSpPr/>
          <p:nvPr/>
        </p:nvSpPr>
        <p:spPr>
          <a:xfrm>
            <a:off x="469011" y="519150"/>
            <a:ext cx="8210374" cy="51459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b="0" i="0" sz="2400" u="none" cap="none" strike="noStrik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Google Shape;77;p20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cap="rnd" cmpd="sng" w="9525">
            <a:solidFill>
              <a:srgbClr val="295269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 2">
  <p:cSld name="CUSTOM_8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69025" y="1083775"/>
            <a:ext cx="821037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Google Shape;80;p21"/>
          <p:cNvSpPr/>
          <p:nvPr/>
        </p:nvSpPr>
        <p:spPr>
          <a:xfrm>
            <a:off x="469025" y="2543425"/>
            <a:ext cx="8210374" cy="2166326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b="0" i="0" sz="1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Google Shape;81;p21"/>
          <p:cNvSpPr/>
          <p:nvPr/>
        </p:nvSpPr>
        <p:spPr>
          <a:xfrm>
            <a:off x="469031" y="489942"/>
            <a:ext cx="809261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 2 - Andy">
  <p:cSld name="CUSTOM_8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/>
          <p:nvPr/>
        </p:nvSpPr>
        <p:spPr>
          <a:xfrm>
            <a:off x="469025" y="1083775"/>
            <a:ext cx="821037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Google Shape;84;p22"/>
          <p:cNvSpPr/>
          <p:nvPr/>
        </p:nvSpPr>
        <p:spPr>
          <a:xfrm>
            <a:off x="469031" y="489942"/>
            <a:ext cx="809261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Google Shape;85;p22"/>
          <p:cNvSpPr txBox="1"/>
          <p:nvPr>
            <p:ph idx="1" type="body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indent="-2667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indent="-2667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indent="-2667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indent="-2667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indent="-2667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indent="-2667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indent="-2667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indent="-2667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-Column">
  <p:cSld name="CUSTOM_3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/>
          <p:nvPr/>
        </p:nvSpPr>
        <p:spPr>
          <a:xfrm>
            <a:off x="469025" y="2498625"/>
            <a:ext cx="3836306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Google Shape;88;p23"/>
          <p:cNvSpPr/>
          <p:nvPr/>
        </p:nvSpPr>
        <p:spPr>
          <a:xfrm>
            <a:off x="469025" y="1083775"/>
            <a:ext cx="821037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Google Shape;89;p23"/>
          <p:cNvSpPr/>
          <p:nvPr/>
        </p:nvSpPr>
        <p:spPr>
          <a:xfrm>
            <a:off x="469003" y="489950"/>
            <a:ext cx="3541048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Google Shape;90;p23"/>
          <p:cNvSpPr/>
          <p:nvPr/>
        </p:nvSpPr>
        <p:spPr>
          <a:xfrm>
            <a:off x="4841000" y="2498625"/>
            <a:ext cx="3836306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Google Shape;91;p23"/>
          <p:cNvSpPr/>
          <p:nvPr/>
        </p:nvSpPr>
        <p:spPr>
          <a:xfrm>
            <a:off x="4841000" y="3269525"/>
            <a:ext cx="3836306" cy="151804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Google Shape;92;p23"/>
          <p:cNvSpPr/>
          <p:nvPr/>
        </p:nvSpPr>
        <p:spPr>
          <a:xfrm>
            <a:off x="469025" y="3269525"/>
            <a:ext cx="3836306" cy="151804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Column">
  <p:cSld name="CUSTOM_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/>
          <p:nvPr/>
        </p:nvSpPr>
        <p:spPr>
          <a:xfrm>
            <a:off x="469025" y="1083775"/>
            <a:ext cx="8184726" cy="1002302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b="0" i="0" lang="en" sz="28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b="0" i="0" lang="en" sz="2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b="0" i="0" sz="28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Google Shape;95;p24"/>
          <p:cNvSpPr/>
          <p:nvPr/>
        </p:nvSpPr>
        <p:spPr>
          <a:xfrm>
            <a:off x="469025" y="3269525"/>
            <a:ext cx="2460126" cy="151804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Google Shape;96;p24"/>
          <p:cNvSpPr/>
          <p:nvPr/>
        </p:nvSpPr>
        <p:spPr>
          <a:xfrm>
            <a:off x="469031" y="2466975"/>
            <a:ext cx="2460126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Google Shape;97;p24"/>
          <p:cNvSpPr/>
          <p:nvPr/>
        </p:nvSpPr>
        <p:spPr>
          <a:xfrm>
            <a:off x="3345275" y="3261725"/>
            <a:ext cx="2458992" cy="151918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Google Shape;98;p24"/>
          <p:cNvSpPr/>
          <p:nvPr/>
        </p:nvSpPr>
        <p:spPr>
          <a:xfrm>
            <a:off x="3345273" y="2463626"/>
            <a:ext cx="2458992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Google Shape;99;p24"/>
          <p:cNvSpPr/>
          <p:nvPr/>
        </p:nvSpPr>
        <p:spPr>
          <a:xfrm>
            <a:off x="6193600" y="3261725"/>
            <a:ext cx="2460126" cy="151918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Google Shape;100;p24"/>
          <p:cNvSpPr/>
          <p:nvPr/>
        </p:nvSpPr>
        <p:spPr>
          <a:xfrm>
            <a:off x="6220375" y="2460275"/>
            <a:ext cx="2458992" cy="593838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Google Shape;101;p24"/>
          <p:cNvSpPr/>
          <p:nvPr/>
        </p:nvSpPr>
        <p:spPr>
          <a:xfrm>
            <a:off x="469007" y="489950"/>
            <a:ext cx="3036225" cy="356060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b="0" i="0" sz="1800" u="none" cap="none" strike="noStrik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-Column">
  <p:cSld name="CUSTOM_20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/>
          <p:nvPr/>
        </p:nvSpPr>
        <p:spPr>
          <a:xfrm>
            <a:off x="536150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Google Shape;104;p25"/>
          <p:cNvSpPr/>
          <p:nvPr/>
        </p:nvSpPr>
        <p:spPr>
          <a:xfrm>
            <a:off x="536150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Google Shape;105;p2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06" name="Google Shape;106;p25"/>
          <p:cNvSpPr/>
          <p:nvPr/>
        </p:nvSpPr>
        <p:spPr>
          <a:xfrm>
            <a:off x="2619675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Google Shape;107;p25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08" name="Google Shape;108;p25"/>
          <p:cNvSpPr/>
          <p:nvPr/>
        </p:nvSpPr>
        <p:spPr>
          <a:xfrm>
            <a:off x="2619675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Google Shape;109;p25"/>
          <p:cNvSpPr/>
          <p:nvPr/>
        </p:nvSpPr>
        <p:spPr>
          <a:xfrm>
            <a:off x="4718025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Google Shape;110;p25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11" name="Google Shape;111;p25"/>
          <p:cNvSpPr/>
          <p:nvPr/>
        </p:nvSpPr>
        <p:spPr>
          <a:xfrm>
            <a:off x="4718025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Google Shape;112;p25"/>
          <p:cNvSpPr/>
          <p:nvPr/>
        </p:nvSpPr>
        <p:spPr>
          <a:xfrm>
            <a:off x="6816375" y="218193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Google Shape;113;p25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14" name="Google Shape;114;p25"/>
          <p:cNvSpPr/>
          <p:nvPr/>
        </p:nvSpPr>
        <p:spPr>
          <a:xfrm>
            <a:off x="6816375" y="252797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Google Shape;115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5"/>
          <p:cNvSpPr/>
          <p:nvPr/>
        </p:nvSpPr>
        <p:spPr>
          <a:xfrm>
            <a:off x="536150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Google Shape;117;p25"/>
          <p:cNvSpPr/>
          <p:nvPr/>
        </p:nvSpPr>
        <p:spPr>
          <a:xfrm>
            <a:off x="536150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Google Shape;118;p25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19" name="Google Shape;119;p25"/>
          <p:cNvSpPr/>
          <p:nvPr/>
        </p:nvSpPr>
        <p:spPr>
          <a:xfrm>
            <a:off x="2619675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Google Shape;120;p25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21" name="Google Shape;121;p25"/>
          <p:cNvSpPr/>
          <p:nvPr/>
        </p:nvSpPr>
        <p:spPr>
          <a:xfrm>
            <a:off x="2619675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4718025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Google Shape;123;p25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24" name="Google Shape;124;p25"/>
          <p:cNvSpPr/>
          <p:nvPr/>
        </p:nvSpPr>
        <p:spPr>
          <a:xfrm>
            <a:off x="4718025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Google Shape;125;p25"/>
          <p:cNvSpPr/>
          <p:nvPr/>
        </p:nvSpPr>
        <p:spPr>
          <a:xfrm>
            <a:off x="6816375" y="3524088"/>
            <a:ext cx="1834619" cy="22761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b="0" i="0" sz="1000" u="none" cap="none" strike="noStrik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Google Shape;126;p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27" name="Google Shape;127;p25"/>
          <p:cNvSpPr/>
          <p:nvPr/>
        </p:nvSpPr>
        <p:spPr>
          <a:xfrm>
            <a:off x="6816375" y="3870120"/>
            <a:ext cx="1834619" cy="848772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b="0" i="0" sz="10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Google Shape;128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 rotWithShape="1">
          <a:blip r:embed="rId2">
            <a:alphaModFix/>
          </a:blip>
          <a:srcRect b="50337" l="0" r="0" t="0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/>
          <p:nvPr/>
        </p:nvSpPr>
        <p:spPr>
          <a:xfrm>
            <a:off x="536150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Google Shape;132;p25"/>
          <p:cNvSpPr/>
          <p:nvPr/>
        </p:nvSpPr>
        <p:spPr>
          <a:xfrm>
            <a:off x="2619675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6801475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4717950" y="557454"/>
            <a:ext cx="1834619" cy="29354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b="0" i="0" sz="14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Google Shape;135;p2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6" name="Google Shape;136;p2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7" name="Google Shape;137;p25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8" name="Google Shape;138;p25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cap="rnd" cmpd="sng" w="9525">
            <a:solidFill>
              <a:srgbClr val="BCBEC0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 Slide">
  <p:cSld name="CUSTOM_19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6"/>
          <p:cNvSpPr/>
          <p:nvPr/>
        </p:nvSpPr>
        <p:spPr>
          <a:xfrm>
            <a:off x="457359" y="1347812"/>
            <a:ext cx="2434482" cy="2447869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295269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85722" y="1522982"/>
            <a:ext cx="2177712" cy="2991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b="0" i="0" sz="16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Google Shape;143;p26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cap="rnd" cmpd="sng" w="9525">
            <a:solidFill>
              <a:srgbClr val="E6E7E8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44" name="Google Shape;144;p26"/>
          <p:cNvSpPr/>
          <p:nvPr/>
        </p:nvSpPr>
        <p:spPr>
          <a:xfrm>
            <a:off x="641533" y="2167111"/>
            <a:ext cx="2066106" cy="1378502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Google Shape;14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/>
          <p:nvPr/>
        </p:nvSpPr>
        <p:spPr>
          <a:xfrm>
            <a:off x="3354758" y="1347812"/>
            <a:ext cx="2434482" cy="2447869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295269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6"/>
          <p:cNvSpPr/>
          <p:nvPr/>
        </p:nvSpPr>
        <p:spPr>
          <a:xfrm>
            <a:off x="3483123" y="1522982"/>
            <a:ext cx="2177712" cy="2991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b="0" i="0" sz="16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Google Shape;148;p26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cap="rnd" cmpd="sng" w="9525">
            <a:solidFill>
              <a:srgbClr val="E6E7E8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49" name="Google Shape;149;p26"/>
          <p:cNvSpPr/>
          <p:nvPr/>
        </p:nvSpPr>
        <p:spPr>
          <a:xfrm>
            <a:off x="3538933" y="2167111"/>
            <a:ext cx="2066106" cy="1378502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Google Shape;15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/>
          <p:nvPr/>
        </p:nvSpPr>
        <p:spPr>
          <a:xfrm>
            <a:off x="6252158" y="1347812"/>
            <a:ext cx="2434482" cy="2447869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295269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6"/>
          <p:cNvSpPr/>
          <p:nvPr/>
        </p:nvSpPr>
        <p:spPr>
          <a:xfrm>
            <a:off x="6380522" y="1522982"/>
            <a:ext cx="2177712" cy="2991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b="0" i="0" sz="16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Google Shape;153;p26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cap="rnd" cmpd="sng" w="9525">
            <a:solidFill>
              <a:srgbClr val="E6E7E8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54" name="Google Shape;154;p26"/>
          <p:cNvSpPr/>
          <p:nvPr/>
        </p:nvSpPr>
        <p:spPr>
          <a:xfrm>
            <a:off x="6436332" y="2167111"/>
            <a:ext cx="2066106" cy="1378502"/>
          </a:xfrm>
          <a:custGeom>
            <a:rect b="b" l="l" r="r" t="t"/>
            <a:pathLst>
              <a:path extrusionOk="0" h="21599" w="21599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-Image Normal">
  <p:cSld name="CUSTOM_13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b="0" i="0" sz="28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Google Shape;158;p2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b="1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b="1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b="1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b="0" i="0" sz="11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Google Shape;159;p27"/>
          <p:cNvSpPr/>
          <p:nvPr/>
        </p:nvSpPr>
        <p:spPr>
          <a:xfrm>
            <a:off x="486668" y="359490"/>
            <a:ext cx="2423304" cy="227707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b="0" i="0" sz="15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/>
          <p:nvPr/>
        </p:nvSpPr>
        <p:spPr>
          <a:xfrm>
            <a:off x="486668" y="4452635"/>
            <a:ext cx="3240378" cy="3337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b="0" i="0" sz="10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-Image Slide">
  <p:cSld name="CUSTOM_14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/>
          <p:nvPr/>
        </p:nvSpPr>
        <p:spPr>
          <a:xfrm>
            <a:off x="632594" y="4102372"/>
            <a:ext cx="2438905" cy="333720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b="0" i="0" sz="11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Google Shape;164;p28"/>
          <p:cNvSpPr/>
          <p:nvPr/>
        </p:nvSpPr>
        <p:spPr>
          <a:xfrm>
            <a:off x="640407" y="705146"/>
            <a:ext cx="2423304" cy="159617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b="0" i="0" sz="15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Google Shape;16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/>
          <p:nvPr/>
        </p:nvSpPr>
        <p:spPr>
          <a:xfrm>
            <a:off x="4874790" y="4103488"/>
            <a:ext cx="2438905" cy="33485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b="0" i="0" lang="en" sz="11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b="0" i="0" sz="11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Google Shape;168;p28"/>
          <p:cNvSpPr/>
          <p:nvPr/>
        </p:nvSpPr>
        <p:spPr>
          <a:xfrm>
            <a:off x="4882604" y="707379"/>
            <a:ext cx="2423304" cy="158483"/>
          </a:xfrm>
          <a:custGeom>
            <a:rect b="b" l="l" r="r" t="t"/>
            <a:pathLst>
              <a:path extrusionOk="0" h="21599" w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b="0" i="0" sz="15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CUSTOM_15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9"/>
          <p:cNvPicPr preferRelativeResize="0"/>
          <p:nvPr/>
        </p:nvPicPr>
        <p:blipFill rotWithShape="1">
          <a:blip r:embed="rId2">
            <a:alphaModFix/>
          </a:blip>
          <a:srcRect b="15626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9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b="0" i="0" sz="4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Google Shape;173;p29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2">
  <p:cSld name="CUSTOM_16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b="0" i="0" sz="4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Google Shape;178;p30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 Slide">
  <p:cSld name="CUSTOM_17">
    <p:bg>
      <p:bgPr>
        <a:solidFill>
          <a:srgbClr val="000000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b="0" i="0" sz="18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Google Shape;182;p3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b="0" i="0" sz="14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b="0" i="0" sz="24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over white">
  <p:cSld name="CUSTOM_5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over blue" type="titleOnly">
  <p:cSld name="TITLE_ONLY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Slide">
  <p:cSld name="CUSTOM_18">
    <p:bg>
      <p:bgPr>
        <a:solidFill>
          <a:srgbClr val="295269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/>
          <p:nvPr/>
        </p:nvSpPr>
        <p:spPr>
          <a:xfrm>
            <a:off x="469021" y="2179413"/>
            <a:ext cx="8210374" cy="7846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b="0" i="0" lang="en" sz="56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b="0" i="0" sz="1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Google Shape;191;p34"/>
          <p:cNvSpPr/>
          <p:nvPr/>
        </p:nvSpPr>
        <p:spPr>
          <a:xfrm>
            <a:off x="2676525" y="3243775"/>
            <a:ext cx="3790948" cy="66155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b="0" i="0" sz="14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b="0" i="0" sz="12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b="0" i="0" sz="1200" u="none" cap="none" strike="noStrik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Google Shape;192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4"/>
          <p:cNvSpPr/>
          <p:nvPr/>
        </p:nvSpPr>
        <p:spPr>
          <a:xfrm>
            <a:off x="2676525" y="4634425"/>
            <a:ext cx="3790948" cy="34727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35725" lIns="35725" spcFirstLastPara="1" rIns="35725" wrap="square" tIns="3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b="0" i="0" lang="en" sz="1200" u="none" cap="none" strike="noStrik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b="0" i="0" lang="en" sz="1200" u="none" cap="none" strike="noStrik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b="0" i="0" sz="1200" u="none" cap="none" strike="noStrik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CUSTOM_2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Google Shape;195;p3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6" name="Google Shape;196;p35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b="0" i="0" sz="9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Google Shape;197;p35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8" name="Google Shape;198;p35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b="0" i="0" sz="9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Google Shape;199;p35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0" name="Google Shape;200;p35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b="0" i="0" sz="900" u="none" cap="none" strike="noStrik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Google Shape;201;p35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2" name="Google Shape;202;p35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Google Shape;203;p35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Google Shape;204;p35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5" name="Google Shape;205;p3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Google Shape;206;p35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7" name="Google Shape;207;p35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" name="Google Shape;208;p35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Google Shape;209;p35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Google Shape;210;p35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1" name="Google Shape;211;p35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Google Shape;212;p35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3" name="Google Shape;213;p35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4" name="Google Shape;214;p35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Google Shape;215;p3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Google Shape;216;p35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7" name="Google Shape;217;p35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Google Shape;218;p35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9" name="Google Shape;219;p35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20" name="Google Shape;220;p35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21" name="Google Shape;221;p35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222" name="Google Shape;222;p35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Google Shape;223;p35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Google Shape;224;p35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Google Shape;225;p3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Google Shape;226;p35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Google Shape;227;p35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Google Shape;228;p35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fmla="val 0" name="adj"/>
            </a:avLst>
          </a:prstGeom>
          <a:solidFill>
            <a:srgbClr val="29526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Google Shape;229;p35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fmla="val 0" name="adj"/>
            </a:avLst>
          </a:prstGeom>
          <a:solidFill>
            <a:srgbClr val="59A1C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Google Shape;230;p35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fmla="val 0" name="adj"/>
            </a:avLst>
          </a:prstGeom>
          <a:solidFill>
            <a:srgbClr val="59A1C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b="0" i="0" sz="10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Google Shape;231;p35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fmla="val 0" name="adj"/>
            </a:avLst>
          </a:prstGeom>
          <a:solidFill>
            <a:srgbClr val="40D7C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b="0" i="0" sz="1000" u="none" cap="none" strike="noStrik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Google Shape;232;p35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233" name="Google Shape;233;p35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5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b="0" i="0" sz="1100" u="none" cap="none" strike="noStrik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Google Shape;235;p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b="0" i="0" sz="1100" u="none" cap="none" strike="noStrik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Google Shape;236;p35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5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b="0" i="0" sz="1100" u="none" cap="none" strike="noStrik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Google Shape;238;p35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Google Shape;239;p35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0" name="Google Shape;240;p35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1" name="Google Shape;241;p35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42" name="Google Shape;242;p35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cap="flat" cmpd="sng" w="9525">
            <a:solidFill>
              <a:srgbClr val="939598"/>
            </a:solidFill>
            <a:prstDash val="dot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9" name="Google Shape;249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0" name="Google Shape;25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3" name="Google Shape;253;p3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4" name="Google Shape;25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7" name="Google Shape;2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0" name="Google Shape;260;p4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1" name="Google Shape;261;p4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2" name="Google Shape;26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5" name="Google Shape;26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8" name="Google Shape;268;p4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9" name="Google Shape;269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2" name="Google Shape;27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6" name="Google Shape;276;p4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7" name="Google Shape;277;p4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8" name="Google Shape;27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81" name="Google Shape;281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Google Shape;284;p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5" name="Google Shape;28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6" name="Google Shape;24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95269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8"/>
          <p:cNvSpPr/>
          <p:nvPr/>
        </p:nvSpPr>
        <p:spPr>
          <a:xfrm>
            <a:off x="466813" y="2994050"/>
            <a:ext cx="8210374" cy="1561464"/>
          </a:xfrm>
          <a:custGeom>
            <a:rect b="b" l="l" r="r" t="t"/>
            <a:pathLst>
              <a:path extrusionOk="0" h="21600" w="21599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CODEFLIX Churn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800" u="none" cap="none" strike="noStrike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b="0" i="0" sz="2800" u="none" cap="none" strike="noStrike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Josiah Tuttle</a:t>
            </a:r>
            <a:endParaRPr b="0" i="0" sz="2800" u="none" cap="none" strike="noStrike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29 APR 2025</a:t>
            </a:r>
            <a:endParaRPr b="0" i="0" sz="2800" u="none" cap="none" strike="noStrike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3" name="Google Shape;293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5.1 Create a temporary table, status, from the cross_join table you created. This table should contain: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57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WITH months AS (...),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cross_join AS(...),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status AS(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SELECT id,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first_day AS month,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CASE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WHEN( subscription_start &lt; first_day)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AND(subscription_end &gt; first_day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 OR subscription_end IS NULL)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AND (segment = 87)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THEN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ELSE 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END AS is_active_87,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CASE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WHEN(subscription_start &lt; first_day)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AND(</a:t>
            </a: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&gt; first_day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 OR subscription_end IS NULL</a:t>
            </a: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AND (segment = 30)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THEN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ELSE 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END AS is_active_30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FROM cross_join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SELECT * FROM status  ORDER BY month LIMIT 10;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6" name="Google Shape;356;p57"/>
          <p:cNvSpPr txBox="1"/>
          <p:nvPr/>
        </p:nvSpPr>
        <p:spPr>
          <a:xfrm>
            <a:off x="183375" y="1201325"/>
            <a:ext cx="4920900" cy="18054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 id selected from cross_join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month as an alias of first_day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 is_active_87 created using a CASE WHEN to find any users  from segment 87 who existed prior to the beginning of the month. This is 1 if true and 0 otherwise.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 is_active_30 created using a CASE WHEN to find any users from segment 30 who existed prior to the beginning of the month. This is 1 if true and 0 otherwise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57"/>
          <p:cNvSpPr txBox="1"/>
          <p:nvPr/>
        </p:nvSpPr>
        <p:spPr>
          <a:xfrm>
            <a:off x="183375" y="3077825"/>
            <a:ext cx="4920900" cy="18699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Note: drafting this portion hardcodes segments in order to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satisfy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the requirements of the question.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This will be addressed in question 9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8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5.2  Create a temporary table, status, from the cross_join table you created. 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58"/>
          <p:cNvSpPr txBox="1"/>
          <p:nvPr/>
        </p:nvSpPr>
        <p:spPr>
          <a:xfrm>
            <a:off x="311700" y="40409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64" name="Google Shape;364;p58"/>
          <p:cNvGraphicFramePr/>
          <p:nvPr/>
        </p:nvGraphicFramePr>
        <p:xfrm>
          <a:off x="311700" y="12013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6F5FA"/>
                </a:solidFill>
                <a:tableStyleId>{009191E0-FE8A-447F-BE8C-F13546E18A79}</a:tableStyleId>
              </a:tblPr>
              <a:tblGrid>
                <a:gridCol w="2138700"/>
                <a:gridCol w="2138700"/>
                <a:gridCol w="2138700"/>
                <a:gridCol w="21387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id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month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is_active_87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is_active_30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9"/>
          <p:cNvSpPr txBox="1"/>
          <p:nvPr/>
        </p:nvSpPr>
        <p:spPr>
          <a:xfrm>
            <a:off x="177975" y="292625"/>
            <a:ext cx="88719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6. Add an is_canceled_87 and an is_canceled_30 column to the status temporary table. 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0" name="Google Shape;370;p59"/>
          <p:cNvSpPr txBox="1"/>
          <p:nvPr/>
        </p:nvSpPr>
        <p:spPr>
          <a:xfrm>
            <a:off x="6279250" y="1201325"/>
            <a:ext cx="2770800" cy="37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WITH months AS (</a:t>
            </a: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...),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cross_join AS(...</a:t>
            </a: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status AS(...,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CASE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WHEN (subscription_end BETWEEN first_day AND last_day)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 AND (segment = 87) THEN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ELSE 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END AS is_canceled_87,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CASE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WHEN (subscription_end BETWEEN first_day AND last_day)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 AND (segment = 30) THEN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ELSE 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END AS is_canceled_30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FROM cross_join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SELECT * FROM status LIMIT 10;   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1" name="Google Shape;371;p59"/>
          <p:cNvSpPr txBox="1"/>
          <p:nvPr/>
        </p:nvSpPr>
        <p:spPr>
          <a:xfrm>
            <a:off x="177975" y="1201325"/>
            <a:ext cx="4920900" cy="558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This should be 1 if the subscription is canceled during the month and 0 otherwise.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72" name="Google Shape;372;p59"/>
          <p:cNvGraphicFramePr/>
          <p:nvPr/>
        </p:nvGraphicFramePr>
        <p:xfrm>
          <a:off x="177975" y="12013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6F5FA"/>
                </a:solidFill>
                <a:tableStyleId>{009191E0-FE8A-447F-BE8C-F13546E18A79}</a:tableStyleId>
              </a:tblPr>
              <a:tblGrid>
                <a:gridCol w="382850"/>
                <a:gridCol w="913900"/>
                <a:gridCol w="964725"/>
                <a:gridCol w="990625"/>
                <a:gridCol w="1307925"/>
                <a:gridCol w="1450750"/>
              </a:tblGrid>
              <a:tr h="340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id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month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is_active_87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is_active_30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is_canceled_87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is_canceled_30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61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0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4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8A8A8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0"/>
          <p:cNvSpPr txBox="1"/>
          <p:nvPr/>
        </p:nvSpPr>
        <p:spPr>
          <a:xfrm>
            <a:off x="177975" y="1201325"/>
            <a:ext cx="6398100" cy="12408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resulting columns should be: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sum_active_87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sum_active_30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sum_canceled_87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Sum_canceled_30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6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To get started, create a temporary table of months.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60"/>
          <p:cNvSpPr txBox="1"/>
          <p:nvPr/>
        </p:nvSpPr>
        <p:spPr>
          <a:xfrm>
            <a:off x="6673400" y="1201325"/>
            <a:ext cx="2376600" cy="2781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WITH months AS (...),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cross_join AS(...),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status AS(...),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status_aggregate AS(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SELECT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month,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SUM(is_active_87) AS sum_active_87,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SUM(is_active_30) AS sum_active_30,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SUM(is_canceled_87) AS sum_canceled_87,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SUM(is_canceled_30) AS sum_canceled_30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FROM status GROUP BY month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)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SELECT * FROM status_aggregate;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380" name="Google Shape;380;p60"/>
          <p:cNvGraphicFramePr/>
          <p:nvPr/>
        </p:nvGraphicFramePr>
        <p:xfrm>
          <a:off x="177975" y="25269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6F5FA"/>
                </a:solidFill>
                <a:tableStyleId>{009191E0-FE8A-447F-BE8C-F13546E18A79}</a:tableStyleId>
              </a:tblPr>
              <a:tblGrid>
                <a:gridCol w="981075"/>
                <a:gridCol w="1263625"/>
                <a:gridCol w="1403875"/>
                <a:gridCol w="1430675"/>
                <a:gridCol w="13187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</a:t>
                      </a: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onth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sum_active_87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sum_active_30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sum_canceled_87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sum_canceled_30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278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291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70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22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462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518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148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38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531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716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258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84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1"/>
          <p:cNvSpPr txBox="1"/>
          <p:nvPr/>
        </p:nvSpPr>
        <p:spPr>
          <a:xfrm>
            <a:off x="5130025" y="883850"/>
            <a:ext cx="3356700" cy="3935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0" lIns="91425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CASE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WHEN (subscription_end BETWEEN first_day AND last_day)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 AND (segment = 87) THEN 1 ELSE 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END AS is_canceled_87,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CASE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WHEN (subscription_end BETWEEN first_day AND last_day)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 AND (segment = 30) THEN 1 ELSE 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END AS is_canceled_30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FROM cross_join),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status_aggregate AS( SELECT month,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SUM(is_active_87) AS sum_active_87,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SUM(is_active_30) AS sum_active_30,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SUM(is_canceled_87) AS sum_canceled_87,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SUM(is_canceled_30) AS sum_canceled_30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FROM status GROUP BY month)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month,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1.0 *( sum_canceled_87)/sum_active_87 AS churn_87,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1.0 *(sum_canceled_30)/sum_active_30 AS churn_30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FROM status_aggregate;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6" name="Google Shape;386;p61"/>
          <p:cNvSpPr txBox="1"/>
          <p:nvPr/>
        </p:nvSpPr>
        <p:spPr>
          <a:xfrm>
            <a:off x="0" y="42050"/>
            <a:ext cx="9144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8.1 Calculate the churn rates for the two segments over the three month period. 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7" name="Google Shape;387;p61"/>
          <p:cNvSpPr txBox="1"/>
          <p:nvPr/>
        </p:nvSpPr>
        <p:spPr>
          <a:xfrm>
            <a:off x="641600" y="883850"/>
            <a:ext cx="3356700" cy="3935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0" lIns="91425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WITH months AS (SELECT DISTINCT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	 date(strftime('%Y-%m', subscription_end)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|| '-01') AS first_day,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	date(strftime('%Y-%m', subscription_end)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|| '-01', 'start of month','+1 month', '-1 day') AS last_day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	FROM subscriptions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	WHERE subscription_end IS NOT NULL),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cross_join AS( SELECT *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FROM subscriptions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CROSS JOIN months),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status AS(SELECT id,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first_day AS month,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CASE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WHEN( subscription_start &lt; first_day)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AND(subscription_end &gt; first_day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 OR subscription_end IS NULL)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AND (segment = 87) THEN 1 ELSE 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END AS is_active_87,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CASE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WHEN(subscription_start &lt; first_day)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AND(subscription_end &gt; first_day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 OR subscription_end IS NULL)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AND (segment = 30)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THEN 1 ELSE 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END AS is_active_30,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2"/>
          <p:cNvSpPr txBox="1"/>
          <p:nvPr/>
        </p:nvSpPr>
        <p:spPr>
          <a:xfrm>
            <a:off x="313225" y="2571750"/>
            <a:ext cx="8517300" cy="6714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ourier New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Segment 30 has a consistently lower churn rate than segment 87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3" name="Google Shape;393;p62"/>
          <p:cNvSpPr txBox="1"/>
          <p:nvPr/>
        </p:nvSpPr>
        <p:spPr>
          <a:xfrm>
            <a:off x="0" y="83450"/>
            <a:ext cx="9144000" cy="11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8.2 Calculate the churn rates for the two segments over the three month period. Which segment has a lower churn rate?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94" name="Google Shape;394;p62"/>
          <p:cNvGraphicFramePr/>
          <p:nvPr/>
        </p:nvGraphicFramePr>
        <p:xfrm>
          <a:off x="313363" y="96787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6F5FA"/>
                </a:solidFill>
                <a:tableStyleId>{009191E0-FE8A-447F-BE8C-F13546E18A79}</a:tableStyleId>
              </a:tblPr>
              <a:tblGrid>
                <a:gridCol w="2191825"/>
                <a:gridCol w="3219550"/>
                <a:gridCol w="3105875"/>
              </a:tblGrid>
              <a:tr h="100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month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churn_87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churn_30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0.251798561151079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0.0756013745704467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0.32034632034632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0.0733590733590734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0.485875706214689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0.11731843575419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4056">
            <a:alpha val="82350"/>
          </a:srgbClr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3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Bonus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4"/>
          <p:cNvSpPr txBox="1"/>
          <p:nvPr/>
        </p:nvSpPr>
        <p:spPr>
          <a:xfrm>
            <a:off x="5130025" y="883850"/>
            <a:ext cx="3356700" cy="3935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0" lIns="91425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CASE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WHEN (subscription_end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BETWEEN first_day AND last_day)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THEN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ELSE 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END AS is_canceled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FROM cross_join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status_aggregate AS(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SELECT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month,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segment,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SUM(is_active) AS sum_active,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SUM(is_canceled) AS sum_canceled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FROM status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GROUP BY month, segment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ORDER BY segment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)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SELECT month, segment,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1.0 *( sum_canceled)/sum_active AS churn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FROM status_aggregate;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5" name="Google Shape;405;p64"/>
          <p:cNvSpPr txBox="1"/>
          <p:nvPr/>
        </p:nvSpPr>
        <p:spPr>
          <a:xfrm>
            <a:off x="0" y="42050"/>
            <a:ext cx="9144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9.1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How would you modify this code to support a large number of segments?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6" name="Google Shape;406;p64"/>
          <p:cNvSpPr txBox="1"/>
          <p:nvPr/>
        </p:nvSpPr>
        <p:spPr>
          <a:xfrm>
            <a:off x="641600" y="883850"/>
            <a:ext cx="3356700" cy="3935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0" lIns="91425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DISTINCT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date(strftime('%Y-%m', subscription_end) || '-01') AS first_day,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date(strftime('%Y-%m', subscription_end) || '-01', 'start of month', '+1 month', '-1 day') AS last_day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FROM subscriptions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WHERE subscription_end IS NOT NULL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cross_join AS(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SELECT *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FROM subscriptions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CROSS JOIN months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status AS(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SELECT id,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segment,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first_day AS month,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CASE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WHEN ( subscription_start &lt; first_day)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AND(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subscription_end &gt; first_day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      OR subscription_end IS NULL)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THEN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ELSE 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  END AS is_active,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5"/>
          <p:cNvSpPr txBox="1"/>
          <p:nvPr/>
        </p:nvSpPr>
        <p:spPr>
          <a:xfrm>
            <a:off x="313350" y="1406550"/>
            <a:ext cx="4258800" cy="26088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ourier New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 started by removing the separate 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s for segments 87 and 30 from 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status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endParaRPr sz="1200"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Then I added the 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segment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column from 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into 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status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and 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endParaRPr sz="1200"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Finally I added 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segment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as a second 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GROUP BY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argument  to 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along with 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O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RDER BY segment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for clarity.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2" name="Google Shape;412;p65"/>
          <p:cNvSpPr txBox="1"/>
          <p:nvPr/>
        </p:nvSpPr>
        <p:spPr>
          <a:xfrm>
            <a:off x="0" y="83450"/>
            <a:ext cx="9144000" cy="11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9.2 How would you modify this code to support a large number of segments?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13" name="Google Shape;413;p65"/>
          <p:cNvGraphicFramePr/>
          <p:nvPr/>
        </p:nvGraphicFramePr>
        <p:xfrm>
          <a:off x="4647975" y="140647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6F5FA"/>
                </a:solidFill>
                <a:tableStyleId>{009191E0-FE8A-447F-BE8C-F13546E18A79}</a:tableStyleId>
              </a:tblPr>
              <a:tblGrid>
                <a:gridCol w="1188050"/>
                <a:gridCol w="1154425"/>
                <a:gridCol w="1897300"/>
              </a:tblGrid>
              <a:tr h="37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month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segment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churn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0.0756013745704467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0.0733590733590734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0.11731843575419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0.251798561151079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0.32034632034632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2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0.485875706214689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4056">
            <a:alpha val="82350"/>
          </a:srgbClr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6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Any Questions?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295269"/>
                </a:solidFill>
              </a:rPr>
              <a:t>Table of Contents</a:t>
            </a:r>
            <a:endParaRPr b="1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49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 familiar with the data</a:t>
            </a:r>
            <a:endParaRPr sz="13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Roboto"/>
              <a:buAutoNum type="arabicPeriod"/>
            </a:pP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Take a look at the first 100 rows of data in the </a:t>
            </a:r>
            <a:r>
              <a:rPr lang="en" sz="13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subscriptions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table. </a:t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Roboto"/>
              <a:buAutoNum type="arabicPeriod"/>
            </a:pP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Determine the range of months of data provided. </a:t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b="1" lang="en" sz="17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Calculate churn rate for each segment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</a:t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Roboto"/>
              <a:buAutoNum type="arabicPeriod"/>
            </a:pP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a temporary table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of </a:t>
            </a:r>
            <a:r>
              <a:rPr lang="en" sz="9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months</a:t>
            </a:r>
            <a:endParaRPr sz="900">
              <a:solidFill>
                <a:srgbClr val="15141F"/>
              </a:solidFill>
              <a:highlight>
                <a:srgbClr val="EAE9E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2F"/>
              </a:buClr>
              <a:buSzPts val="1300"/>
              <a:buFont typeface="Roboto"/>
              <a:buAutoNum type="arabicPeriod"/>
            </a:pP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a temporary table, </a:t>
            </a:r>
            <a:r>
              <a:rPr lang="en" sz="9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from </a:t>
            </a:r>
            <a:r>
              <a:rPr lang="en" sz="9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subscriptions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your </a:t>
            </a:r>
            <a:r>
              <a:rPr lang="en" sz="9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months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</a:t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Roboto"/>
              <a:buAutoNum type="arabicPeriod"/>
            </a:pP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a temporary table, </a:t>
            </a:r>
            <a:r>
              <a:rPr lang="en" sz="9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status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from the </a:t>
            </a:r>
            <a:r>
              <a:rPr lang="en" sz="9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table you created.</a:t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2F"/>
              </a:buClr>
              <a:buSzPts val="1300"/>
              <a:buFont typeface="Roboto"/>
              <a:buAutoNum type="arabicPeriod"/>
            </a:pP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Add an </a:t>
            </a:r>
            <a:r>
              <a:rPr lang="en" sz="9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is_canceled_87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an </a:t>
            </a:r>
            <a:r>
              <a:rPr lang="en" sz="9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is_canceled_30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column to the </a:t>
            </a:r>
            <a:r>
              <a:rPr lang="en" sz="9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status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temporary table.</a:t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2F"/>
              </a:buClr>
              <a:buSzPts val="1300"/>
              <a:buFont typeface="Roboto"/>
              <a:buAutoNum type="arabicPeriod"/>
            </a:pP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a </a:t>
            </a:r>
            <a:r>
              <a:rPr lang="en" sz="9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temporary table that is a </a:t>
            </a:r>
            <a:r>
              <a:rPr lang="en" sz="900">
                <a:solidFill>
                  <a:srgbClr val="15141F"/>
                </a:solidFill>
                <a:highlight>
                  <a:srgbClr val="EAE9ED"/>
                </a:highlight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of the active and canceled subscriptions for each segment, for each month.</a:t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2F"/>
              </a:buClr>
              <a:buSzPts val="1300"/>
              <a:buFont typeface="Roboto"/>
              <a:buAutoNum type="arabicPeriod"/>
            </a:pPr>
            <a:r>
              <a:rPr lang="en" sz="13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Calculate the churn rates for the two segments over the three month period. Which segment has a lower churn rate?</a:t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10162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Bonus</a:t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marR="292100" rtl="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How would you modify this code to support a large number of segments?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400"/>
              </a:spcAft>
              <a:buNone/>
            </a:pPr>
            <a:r>
              <a:t/>
            </a:r>
            <a:endParaRPr sz="1300">
              <a:solidFill>
                <a:srgbClr val="10162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4056">
            <a:alpha val="82352"/>
          </a:srgbClr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Get familiar with the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1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Take a look at the first 100 rows of data in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the subscriptions table.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51"/>
          <p:cNvSpPr txBox="1"/>
          <p:nvPr/>
        </p:nvSpPr>
        <p:spPr>
          <a:xfrm>
            <a:off x="5547700" y="1201325"/>
            <a:ext cx="3513600" cy="3443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* FROM subscriptions LIMIT 100;</a:t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311" name="Google Shape;311;p51"/>
          <p:cNvGraphicFramePr/>
          <p:nvPr/>
        </p:nvGraphicFramePr>
        <p:xfrm>
          <a:off x="474500" y="1201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{C6697A2D-0D45-4E88-9F51-627FF5AC651C}</a:tableStyleId>
              </a:tblPr>
              <a:tblGrid>
                <a:gridCol w="717000"/>
                <a:gridCol w="1743450"/>
                <a:gridCol w="1230225"/>
                <a:gridCol w="1230225"/>
              </a:tblGrid>
              <a:tr h="416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9191A"/>
                          </a:solidFill>
                        </a:rPr>
                        <a:t>id</a:t>
                      </a:r>
                      <a:endParaRPr b="1" sz="1100">
                        <a:solidFill>
                          <a:srgbClr val="19191A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9191A"/>
                          </a:solidFill>
                        </a:rPr>
                        <a:t>subscription_start</a:t>
                      </a:r>
                      <a:endParaRPr b="1" sz="1100">
                        <a:solidFill>
                          <a:srgbClr val="19191A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9191A"/>
                          </a:solidFill>
                        </a:rPr>
                        <a:t>subscription_end</a:t>
                      </a:r>
                      <a:endParaRPr b="1" sz="1100">
                        <a:solidFill>
                          <a:srgbClr val="19191A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9191A"/>
                          </a:solidFill>
                        </a:rPr>
                        <a:t>segment</a:t>
                      </a:r>
                      <a:endParaRPr b="1" sz="1100" u="none" cap="none" strike="noStrike">
                        <a:solidFill>
                          <a:srgbClr val="19191A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1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2016-12-01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2017-02-01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87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2016-12-01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2017-01-24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87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3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2016-12-01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2017-03-07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87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4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2016-12-01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2017-02-12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87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5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2016-12-01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2017-03-09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87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6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2016-12-01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2017-01-19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87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7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2016-12-01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2017-02-03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87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…</a:t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rgbClr val="646466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100</a:t>
                      </a:r>
                      <a:endParaRPr sz="1050">
                        <a:solidFill>
                          <a:srgbClr val="6464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2016-12-06</a:t>
                      </a:r>
                      <a:endParaRPr sz="1050">
                        <a:solidFill>
                          <a:srgbClr val="6464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2017-03-11</a:t>
                      </a:r>
                      <a:endParaRPr sz="1050">
                        <a:solidFill>
                          <a:srgbClr val="6464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050">
                        <a:solidFill>
                          <a:srgbClr val="6464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5F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How many different segments do you see?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52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DISTINCT segment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FROM subscriptions;</a:t>
            </a:r>
            <a:endParaRPr b="0" i="0" sz="9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18" name="Google Shape;318;p52"/>
          <p:cNvSpPr txBox="1"/>
          <p:nvPr/>
        </p:nvSpPr>
        <p:spPr>
          <a:xfrm>
            <a:off x="177975" y="1201325"/>
            <a:ext cx="4920900" cy="8820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first hundred results only shows two distinct segments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However, there may have been more niche segments not returned in the first hundred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results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19" name="Google Shape;319;p52"/>
          <p:cNvGraphicFramePr/>
          <p:nvPr/>
        </p:nvGraphicFramePr>
        <p:xfrm>
          <a:off x="177975" y="22133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6F5FA"/>
                </a:solidFill>
                <a:tableStyleId>{009191E0-FE8A-447F-BE8C-F13546E18A79}</a:tableStyleId>
              </a:tblPr>
              <a:tblGrid>
                <a:gridCol w="49209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segment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20" name="Google Shape;320;p52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3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</a:t>
            </a: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Determine the range of months of data provided.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53"/>
          <p:cNvSpPr txBox="1"/>
          <p:nvPr/>
        </p:nvSpPr>
        <p:spPr>
          <a:xfrm>
            <a:off x="177975" y="1123150"/>
            <a:ext cx="8872200" cy="882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MIN(subscription_start) AS 'earliest_start',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MAX(subscription_start) AS 'latest_start',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MIN(subscription_end) AS 'earliest_end',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MAX(subscription_end) AS 'latest_end'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FROM subscriptions;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7" name="Google Shape;327;p53"/>
          <p:cNvSpPr txBox="1"/>
          <p:nvPr/>
        </p:nvSpPr>
        <p:spPr>
          <a:xfrm>
            <a:off x="177975" y="3031350"/>
            <a:ext cx="8872200" cy="12417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subscriptions start on 1 December 2016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latest subscriptions and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cancellations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are at the end of March 2017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However the first cancelation is not until 1 January 2017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Therefore user churn can only be calculated for the period of January 2017 to March 2017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8" name="Google Shape;328;p53"/>
          <p:cNvGraphicFramePr/>
          <p:nvPr/>
        </p:nvGraphicFramePr>
        <p:xfrm>
          <a:off x="177975" y="21544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6F5FA"/>
                </a:solidFill>
                <a:tableStyleId>{009191E0-FE8A-447F-BE8C-F13546E18A79}</a:tableStyleId>
              </a:tblPr>
              <a:tblGrid>
                <a:gridCol w="1610850"/>
                <a:gridCol w="2466600"/>
                <a:gridCol w="2680525"/>
                <a:gridCol w="2114225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earliest_start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latest_start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earliest_end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latest_end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2017-03-30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2017-03-31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9C9C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4056">
            <a:alpha val="82350"/>
          </a:srgbClr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4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Calculate churn rate for each segment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i="0" lang="en" sz="2400" u="none" cap="none" strike="noStrik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To get started, create a temporary table of months.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Google Shape;339;p55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WITH months AS 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SELECT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DISTINCT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date(strftime('%Y-%m', subscription_end)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|| '-01') AS first_day,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date(strftime('%Y-%m', subscription_end)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|| '-01', 'start of month', '+1 month', '-1 day') AS last_day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FROM subscriptions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WHERE subscription_end IS NOT NULL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* FROM months ORDER BY first_day;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0" name="Google Shape;340;p55"/>
          <p:cNvSpPr txBox="1"/>
          <p:nvPr/>
        </p:nvSpPr>
        <p:spPr>
          <a:xfrm>
            <a:off x="177975" y="1201325"/>
            <a:ext cx="4920900" cy="21822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initially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created a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union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 of the three months being analyzed.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However this hardcoded  the timeframe.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 instead generated and modified a </a:t>
            </a:r>
            <a:r>
              <a:rPr lang="en" sz="12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date(strftime)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query to read the subscription_end column and generate a the first and last days of each month included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41" name="Google Shape;341;p55"/>
          <p:cNvGraphicFramePr/>
          <p:nvPr/>
        </p:nvGraphicFramePr>
        <p:xfrm>
          <a:off x="177975" y="34696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6F5FA"/>
                </a:solidFill>
                <a:tableStyleId>{009191E0-FE8A-447F-BE8C-F13546E18A79}</a:tableStyleId>
              </a:tblPr>
              <a:tblGrid>
                <a:gridCol w="2442250"/>
                <a:gridCol w="2478650"/>
              </a:tblGrid>
              <a:tr h="386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first_day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last_day</a:t>
                      </a:r>
                      <a:endParaRPr b="1" sz="105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2017-01-31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2017-02-28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2017-03-31</a:t>
                      </a:r>
                      <a:endParaRPr sz="105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6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4. Create a temporary table, cross_join, from subscriptions and your months. Be sure to SELECT every column.</a:t>
            </a:r>
            <a:endParaRPr b="1" sz="240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7" name="Google Shape;347;p56"/>
          <p:cNvSpPr txBox="1"/>
          <p:nvPr/>
        </p:nvSpPr>
        <p:spPr>
          <a:xfrm>
            <a:off x="7112475" y="1201325"/>
            <a:ext cx="1937700" cy="3756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WITH months AS (...),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cross_join AS(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SELECT * 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FROM subscriptions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  CROSS JOIN months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 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SELECT * FROM cross_join LIMIT 10;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8" name="Google Shape;348;p56"/>
          <p:cNvSpPr txBox="1"/>
          <p:nvPr/>
        </p:nvSpPr>
        <p:spPr>
          <a:xfrm>
            <a:off x="311700" y="40409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49" name="Google Shape;349;p56"/>
          <p:cNvGraphicFramePr/>
          <p:nvPr/>
        </p:nvGraphicFramePr>
        <p:xfrm>
          <a:off x="311700" y="11648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6F5FA"/>
                </a:solidFill>
                <a:tableStyleId>{009191E0-FE8A-447F-BE8C-F13546E18A79}</a:tableStyleId>
              </a:tblPr>
              <a:tblGrid>
                <a:gridCol w="828675"/>
                <a:gridCol w="1295400"/>
                <a:gridCol w="1400175"/>
                <a:gridCol w="1104900"/>
                <a:gridCol w="1123950"/>
                <a:gridCol w="962025"/>
              </a:tblGrid>
              <a:tr h="336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id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subscription_start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subscription_end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segment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first_day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19191A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last_day</a:t>
                      </a:r>
                      <a:endParaRPr b="1" sz="900">
                        <a:solidFill>
                          <a:srgbClr val="19191A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2017-02-28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2017-01-31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2017-03-31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2017-01-24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2017-02-28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2017-01-24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2017-01-31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2017-01-24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2017-03-31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2017-02-28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2017-01-31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2017-03-31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2016-12-01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2017-02-12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87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2017-02-01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646466"/>
                          </a:solidFill>
                          <a:highlight>
                            <a:srgbClr val="F6F5FA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2017-02-28</a:t>
                      </a:r>
                      <a:endParaRPr sz="900">
                        <a:solidFill>
                          <a:srgbClr val="646466"/>
                        </a:solidFill>
                        <a:highlight>
                          <a:srgbClr val="F6F5FA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